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</p:sldIdLst>
  <p:sldSz cx="6858000" cy="9906000" type="A4"/>
  <p:notesSz cx="6797675" cy="9926638"/>
  <p:custDataLst>
    <p:tags r:id="rId3"/>
  </p:custDataLst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2" autoAdjust="0"/>
    <p:restoredTop sz="94660"/>
  </p:normalViewPr>
  <p:slideViewPr>
    <p:cSldViewPr showGuides="1">
      <p:cViewPr varScale="1">
        <p:scale>
          <a:sx n="80" d="100"/>
          <a:sy n="80" d="100"/>
        </p:scale>
        <p:origin x="3084" y="10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4640B83-9D12-4AF8-AB64-B98D41D502B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7A1AC9E-84A9-42D2-B44C-DCFC8D9841D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638DBAE-D74E-489B-8E93-FEF37BFD680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F59462-9371-4CC0-92DE-72365521793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38820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90504C0-1121-4D33-86C4-CCC2910DEC9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9B7F6C3-EE61-4E0F-8121-27A52529EB7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01AF673-5FF1-4799-AD25-890DFDD1884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B47059-B60B-416D-B962-F5AFA93B196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75571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4516A38-46DF-49D7-8D78-3CD49771083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3B7CB36-0E72-43D2-8C71-88972B7FCFE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46ED364-40B0-4D56-98DD-85EB1237CA0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78E352-C90D-4D38-A239-C23AD250DFC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6812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3ED6BC0-2D89-4E7E-8BF2-B24BCB4E13F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947FBDD-DA9D-46B4-A4BC-5EB2D9FA325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D8A5407-F0FC-49C6-B510-1C15D069032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C3A0A5-6C7E-4D20-8088-3B82925D4F2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92479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5613A59-6662-4ACA-97C2-FEEF7254C09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59F754D-4EED-486B-B4AE-DE21044DC1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F8A1DB6-EA77-41DB-BAC8-B442E088A71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44AC6C-726D-474B-93B6-F7A5D8FFCB4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15978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13A619-F5A3-4ED7-9710-7C4CCF68E49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6926638-DD2B-49C9-A16F-1DCAA7811BF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3BB438-686B-47D6-9D57-E67746F84C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BF862B-6E5A-4684-A0CF-6DCF37AD908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93051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46069FB-3C44-4157-93C0-52D0EB6CBF4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02669E7-0B6B-42D7-BA90-540A7A191DC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FB75526-D676-476F-A396-6D74E49291E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D848EF-8E27-404E-B9CB-21E6453E043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44440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4AF7A8C-068F-407A-9BA7-F45948AB334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B336380-15D3-461F-9370-58F747D08B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E9D72E7-63F3-4D69-BD37-2870A29E0CD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37C595-8588-4824-AA7D-BB2CABE4531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47331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AB80E92D-DE61-4F95-A67A-4F7843D39C4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0E95AE5C-42ED-4AAE-BF45-DFB15FF3A2F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F05EE4E-A069-43A0-AEFF-D6572AE3638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8BCA1D-6C94-4630-9059-3D085B51D16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1449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AA2E549-1999-4555-AAFC-63592CA803E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4397A45-2350-42D6-AF35-B9CC7214DB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734058-14B6-44A9-BCAF-EF5C8291325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1EDCF6-1DFA-411C-8624-839D2D187C7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29668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1FF528-98D0-43D1-9FDF-077318752FD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93442E3-B504-4972-A006-BD838E5F26F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8651CE-EB76-4554-8E26-849C88732E8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38E603-DC54-4975-9B5D-0E7BD91452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27793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オブジェクト 2" hidden="1">
            <a:extLst>
              <a:ext uri="{FF2B5EF4-FFF2-40B4-BE49-F238E27FC236}">
                <a16:creationId xmlns:a16="http://schemas.microsoft.com/office/drawing/2014/main" id="{170B1802-401B-498B-8CF9-8683EC2B082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7813407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think-cell スライド" r:id="rId15" imgW="251" imgH="226" progId="TCLayout.ActiveDocument.1">
                  <p:embed/>
                </p:oleObj>
              </mc:Choice>
              <mc:Fallback>
                <p:oleObj name="think-cell スライド" r:id="rId15" imgW="251" imgH="22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6" name="Rectangle 2">
            <a:extLst>
              <a:ext uri="{FF2B5EF4-FFF2-40B4-BE49-F238E27FC236}">
                <a16:creationId xmlns:a16="http://schemas.microsoft.com/office/drawing/2014/main" id="{3629182E-BF64-4B64-A4AE-2C2341DA60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25DE69ED-1810-418D-8513-B95C1B0652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114ED827-5346-4D11-93C4-1C8DF580580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6D20DCA4-79D6-4307-ACA0-7309B5E3A2F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BDB66309-FF74-4EC9-AB98-92F4FD3201F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EABA988-9CC9-4AB1-AD15-BE5245AC697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" name="オブジェクト 45" hidden="1">
            <a:extLst>
              <a:ext uri="{FF2B5EF4-FFF2-40B4-BE49-F238E27FC236}">
                <a16:creationId xmlns:a16="http://schemas.microsoft.com/office/drawing/2014/main" id="{57322E46-8427-40EE-921E-5385E4095AC4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think-cell スライド" r:id="rId4" imgW="251" imgH="226" progId="TCLayout.ActiveDocument.1">
                  <p:embed/>
                </p:oleObj>
              </mc:Choice>
              <mc:Fallback>
                <p:oleObj name="think-cell スライド" r:id="rId4" imgW="251" imgH="226" progId="TCLayout.ActiveDocument.1">
                  <p:embed/>
                  <p:pic>
                    <p:nvPicPr>
                      <p:cNvPr id="46" name="オブジェクト 45" hidden="1">
                        <a:extLst>
                          <a:ext uri="{FF2B5EF4-FFF2-40B4-BE49-F238E27FC236}">
                            <a16:creationId xmlns:a16="http://schemas.microsoft.com/office/drawing/2014/main" id="{57322E46-8427-40EE-921E-5385E4095AC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" name="Text Box 100">
            <a:extLst>
              <a:ext uri="{FF2B5EF4-FFF2-40B4-BE49-F238E27FC236}">
                <a16:creationId xmlns:a16="http://schemas.microsoft.com/office/drawing/2014/main" id="{01F266FC-4FF7-4B7E-87FF-902172F839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3625" y="6913321"/>
            <a:ext cx="2725738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800" dirty="0">
                <a:solidFill>
                  <a:srgbClr val="FF0000"/>
                </a:solidFill>
              </a:rPr>
              <a:t>⑧中間処理施設において一定量集まった段階で、●</a:t>
            </a:r>
            <a:r>
              <a:rPr lang="en-US" altLang="ja-JP" sz="800" dirty="0">
                <a:solidFill>
                  <a:srgbClr val="FF0000"/>
                </a:solidFill>
              </a:rPr>
              <a:t>×</a:t>
            </a:r>
            <a:r>
              <a:rPr lang="ja-JP" altLang="en-US" sz="800" dirty="0">
                <a:solidFill>
                  <a:srgbClr val="FF0000"/>
                </a:solidFill>
              </a:rPr>
              <a:t>（株）に連絡し、収集運搬業者の手配を依頼する。</a:t>
            </a:r>
          </a:p>
        </p:txBody>
      </p:sp>
      <p:sp>
        <p:nvSpPr>
          <p:cNvPr id="2050" name="Text Box 4">
            <a:extLst>
              <a:ext uri="{FF2B5EF4-FFF2-40B4-BE49-F238E27FC236}">
                <a16:creationId xmlns:a16="http://schemas.microsoft.com/office/drawing/2014/main" id="{56ADA5EF-2441-477C-82B4-E9664E5B04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454" y="1177627"/>
            <a:ext cx="2266996" cy="36933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dirty="0"/>
              <a:t>製造・販売事業者等</a:t>
            </a:r>
          </a:p>
        </p:txBody>
      </p:sp>
      <p:sp>
        <p:nvSpPr>
          <p:cNvPr id="2051" name="Text Box 7">
            <a:extLst>
              <a:ext uri="{FF2B5EF4-FFF2-40B4-BE49-F238E27FC236}">
                <a16:creationId xmlns:a16="http://schemas.microsoft.com/office/drawing/2014/main" id="{86A1001A-DAFC-47FB-B115-8368B38D00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924" y="1546959"/>
            <a:ext cx="738664" cy="73668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en-US" altLang="ja-JP"/>
          </a:p>
          <a:p>
            <a:pPr eaLnBrk="1" hangingPunct="1"/>
            <a:endParaRPr lang="en-US" altLang="ja-JP"/>
          </a:p>
        </p:txBody>
      </p:sp>
      <p:sp>
        <p:nvSpPr>
          <p:cNvPr id="2055" name="Text Box 11">
            <a:extLst>
              <a:ext uri="{FF2B5EF4-FFF2-40B4-BE49-F238E27FC236}">
                <a16:creationId xmlns:a16="http://schemas.microsoft.com/office/drawing/2014/main" id="{837922F3-9338-43CE-8D2B-381F64A8F7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6700" y="2627320"/>
            <a:ext cx="1570037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/>
              <a:t>収集運搬業者</a:t>
            </a:r>
          </a:p>
        </p:txBody>
      </p:sp>
      <p:cxnSp>
        <p:nvCxnSpPr>
          <p:cNvPr id="2056" name="AutoShape 12">
            <a:extLst>
              <a:ext uri="{FF2B5EF4-FFF2-40B4-BE49-F238E27FC236}">
                <a16:creationId xmlns:a16="http://schemas.microsoft.com/office/drawing/2014/main" id="{D9914D21-6819-4475-827C-7B6E91883F69}"/>
              </a:ext>
            </a:extLst>
          </p:cNvPr>
          <p:cNvCxnSpPr>
            <a:cxnSpLocks noChangeShapeType="1"/>
            <a:stCxn id="2055" idx="3"/>
            <a:endCxn id="2080" idx="0"/>
          </p:cNvCxnSpPr>
          <p:nvPr/>
        </p:nvCxnSpPr>
        <p:spPr bwMode="auto">
          <a:xfrm>
            <a:off x="4376737" y="2812264"/>
            <a:ext cx="126047" cy="524806"/>
          </a:xfrm>
          <a:prstGeom prst="curvedConnector2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57" name="Line 16">
            <a:extLst>
              <a:ext uri="{FF2B5EF4-FFF2-40B4-BE49-F238E27FC236}">
                <a16:creationId xmlns:a16="http://schemas.microsoft.com/office/drawing/2014/main" id="{895EDED6-07F8-40AD-B359-DBEE075F7B58}"/>
              </a:ext>
            </a:extLst>
          </p:cNvPr>
          <p:cNvSpPr>
            <a:spLocks noChangeShapeType="1"/>
          </p:cNvSpPr>
          <p:nvPr/>
        </p:nvSpPr>
        <p:spPr bwMode="auto">
          <a:xfrm>
            <a:off x="981075" y="2835283"/>
            <a:ext cx="1825625" cy="1587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cxnSp>
        <p:nvCxnSpPr>
          <p:cNvPr id="2058" name="AutoShape 18">
            <a:extLst>
              <a:ext uri="{FF2B5EF4-FFF2-40B4-BE49-F238E27FC236}">
                <a16:creationId xmlns:a16="http://schemas.microsoft.com/office/drawing/2014/main" id="{817BD148-9362-4F65-BD67-311A60004FBE}"/>
              </a:ext>
            </a:extLst>
          </p:cNvPr>
          <p:cNvCxnSpPr>
            <a:cxnSpLocks noChangeShapeType="1"/>
            <a:stCxn id="2080" idx="2"/>
            <a:endCxn id="2083" idx="3"/>
          </p:cNvCxnSpPr>
          <p:nvPr/>
        </p:nvCxnSpPr>
        <p:spPr bwMode="auto">
          <a:xfrm rot="5400000">
            <a:off x="3608103" y="3598737"/>
            <a:ext cx="787017" cy="1002346"/>
          </a:xfrm>
          <a:prstGeom prst="curvedConnector2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59" name="Text Box 20">
            <a:extLst>
              <a:ext uri="{FF2B5EF4-FFF2-40B4-BE49-F238E27FC236}">
                <a16:creationId xmlns:a16="http://schemas.microsoft.com/office/drawing/2014/main" id="{5F1EC9E7-C9AA-40FC-9AF5-602F2BECF0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3725" y="3994150"/>
            <a:ext cx="245903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800" dirty="0">
                <a:solidFill>
                  <a:srgbClr val="FF0000"/>
                </a:solidFill>
              </a:rPr>
              <a:t>②引渡し</a:t>
            </a:r>
            <a:r>
              <a:rPr lang="ja-JP" altLang="en-US" sz="800">
                <a:solidFill>
                  <a:srgbClr val="FF0000"/>
                </a:solidFill>
              </a:rPr>
              <a:t>証明（製造・</a:t>
            </a:r>
            <a:r>
              <a:rPr lang="ja-JP" altLang="en-US" sz="800" dirty="0">
                <a:solidFill>
                  <a:srgbClr val="FF0000"/>
                </a:solidFill>
              </a:rPr>
              <a:t>販売事業者→収集運搬業者）</a:t>
            </a:r>
            <a:br>
              <a:rPr lang="ja-JP" altLang="en-US" sz="800" dirty="0">
                <a:solidFill>
                  <a:srgbClr val="FF0000"/>
                </a:solidFill>
              </a:rPr>
            </a:br>
            <a:r>
              <a:rPr lang="ja-JP" altLang="en-US" sz="800" dirty="0">
                <a:solidFill>
                  <a:srgbClr val="FF0000"/>
                </a:solidFill>
              </a:rPr>
              <a:t>　　収集運搬業者は、管理伝票の内容を回収拠点の引渡し担当者と確認し、引渡しを受けてサインをもらう。収集運搬業者も自らサインを行い、積替施設に管理伝票を渡す。</a:t>
            </a:r>
          </a:p>
        </p:txBody>
      </p:sp>
      <p:sp>
        <p:nvSpPr>
          <p:cNvPr id="2060" name="Text Box 23">
            <a:extLst>
              <a:ext uri="{FF2B5EF4-FFF2-40B4-BE49-F238E27FC236}">
                <a16:creationId xmlns:a16="http://schemas.microsoft.com/office/drawing/2014/main" id="{24917B56-2349-4524-8BAC-7350CD5287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2825" y="2018508"/>
            <a:ext cx="305435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800" dirty="0">
                <a:solidFill>
                  <a:srgbClr val="FF0000"/>
                </a:solidFill>
              </a:rPr>
              <a:t>①配車手配（●</a:t>
            </a:r>
            <a:r>
              <a:rPr lang="en-US" altLang="ja-JP" sz="800" dirty="0">
                <a:solidFill>
                  <a:srgbClr val="FF0000"/>
                </a:solidFill>
              </a:rPr>
              <a:t>×(</a:t>
            </a:r>
            <a:r>
              <a:rPr lang="ja-JP" altLang="en-US" sz="800" dirty="0">
                <a:solidFill>
                  <a:srgbClr val="FF0000"/>
                </a:solidFill>
              </a:rPr>
              <a:t>株</a:t>
            </a:r>
            <a:r>
              <a:rPr lang="en-US" altLang="ja-JP" sz="800" dirty="0">
                <a:solidFill>
                  <a:srgbClr val="FF0000"/>
                </a:solidFill>
              </a:rPr>
              <a:t>)</a:t>
            </a:r>
            <a:r>
              <a:rPr lang="ja-JP" altLang="en-US" sz="800" dirty="0">
                <a:solidFill>
                  <a:srgbClr val="FF0000"/>
                </a:solidFill>
              </a:rPr>
              <a:t>→収集運搬業者）</a:t>
            </a:r>
            <a:r>
              <a:rPr lang="en-US" altLang="ja-JP" sz="800" dirty="0">
                <a:solidFill>
                  <a:srgbClr val="FF0000"/>
                </a:solidFill>
              </a:rPr>
              <a:t/>
            </a:r>
            <a:br>
              <a:rPr lang="en-US" altLang="ja-JP" sz="800" dirty="0">
                <a:solidFill>
                  <a:srgbClr val="FF0000"/>
                </a:solidFill>
              </a:rPr>
            </a:br>
            <a:r>
              <a:rPr lang="ja-JP" altLang="en-US" sz="800" dirty="0">
                <a:solidFill>
                  <a:srgbClr val="FF0000"/>
                </a:solidFill>
              </a:rPr>
              <a:t>引取り希望日、引渡場所、引渡す使用済</a:t>
            </a:r>
            <a:r>
              <a:rPr kumimoji="1" lang="ja-JP" altLang="en-US" sz="800" dirty="0">
                <a:solidFill>
                  <a:srgbClr val="FF0000"/>
                </a:solidFill>
              </a:rPr>
              <a:t>プラスチック使用製品</a:t>
            </a:r>
            <a:r>
              <a:rPr lang="ja-JP" altLang="en-US" sz="800" dirty="0">
                <a:solidFill>
                  <a:srgbClr val="FF0000"/>
                </a:solidFill>
              </a:rPr>
              <a:t>の内容（品目・重量・荷姿等を可能な範囲で記載）を収集運搬業者に連絡し、回収拠点からの収集依頼を行う。</a:t>
            </a:r>
          </a:p>
        </p:txBody>
      </p:sp>
      <p:sp>
        <p:nvSpPr>
          <p:cNvPr id="2061" name="Text Box 24">
            <a:extLst>
              <a:ext uri="{FF2B5EF4-FFF2-40B4-BE49-F238E27FC236}">
                <a16:creationId xmlns:a16="http://schemas.microsoft.com/office/drawing/2014/main" id="{BE24D0C4-E8E9-4333-A37B-F1C99A4E6B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5250" y="2563596"/>
            <a:ext cx="911225" cy="24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1000" b="1" dirty="0"/>
              <a:t>■</a:t>
            </a:r>
            <a:r>
              <a:rPr lang="ja-JP" altLang="en-US" sz="1000" b="1" dirty="0"/>
              <a:t>管理伝票　</a:t>
            </a:r>
          </a:p>
        </p:txBody>
      </p:sp>
      <p:sp>
        <p:nvSpPr>
          <p:cNvPr id="2062" name="Text Box 27">
            <a:extLst>
              <a:ext uri="{FF2B5EF4-FFF2-40B4-BE49-F238E27FC236}">
                <a16:creationId xmlns:a16="http://schemas.microsoft.com/office/drawing/2014/main" id="{DD501AD1-55B7-4263-AB89-19441AF8CF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3740150"/>
            <a:ext cx="1503363" cy="584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800" dirty="0">
                <a:solidFill>
                  <a:srgbClr val="FF0000"/>
                </a:solidFill>
              </a:rPr>
              <a:t>③積替施設に持ち込まれた際に、積替施設担当者が管理伝票にサインを行い、●</a:t>
            </a:r>
            <a:r>
              <a:rPr lang="en-US" altLang="ja-JP" sz="800" dirty="0">
                <a:solidFill>
                  <a:srgbClr val="FF0000"/>
                </a:solidFill>
              </a:rPr>
              <a:t>×</a:t>
            </a:r>
            <a:r>
              <a:rPr lang="ja-JP" altLang="en-US" sz="800" dirty="0">
                <a:solidFill>
                  <a:srgbClr val="FF0000"/>
                </a:solidFill>
              </a:rPr>
              <a:t>（株）に</a:t>
            </a:r>
            <a:r>
              <a:rPr lang="en-US" altLang="ja-JP" sz="800" dirty="0">
                <a:solidFill>
                  <a:srgbClr val="FF0000"/>
                </a:solidFill>
              </a:rPr>
              <a:t>FAX</a:t>
            </a:r>
            <a:r>
              <a:rPr lang="ja-JP" altLang="en-US" sz="800" dirty="0">
                <a:solidFill>
                  <a:srgbClr val="FF0000"/>
                </a:solidFill>
              </a:rPr>
              <a:t>する。</a:t>
            </a:r>
          </a:p>
        </p:txBody>
      </p:sp>
      <p:sp>
        <p:nvSpPr>
          <p:cNvPr id="2063" name="Text Box 31">
            <a:extLst>
              <a:ext uri="{FF2B5EF4-FFF2-40B4-BE49-F238E27FC236}">
                <a16:creationId xmlns:a16="http://schemas.microsoft.com/office/drawing/2014/main" id="{5C9B0ED3-77E3-465F-ACC9-11F3E54AD3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4063" y="5397295"/>
            <a:ext cx="1800225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/>
              <a:t>収集運搬業者</a:t>
            </a:r>
          </a:p>
        </p:txBody>
      </p:sp>
      <p:sp>
        <p:nvSpPr>
          <p:cNvPr id="2064" name="Text Box 32">
            <a:extLst>
              <a:ext uri="{FF2B5EF4-FFF2-40B4-BE49-F238E27FC236}">
                <a16:creationId xmlns:a16="http://schemas.microsoft.com/office/drawing/2014/main" id="{4BD615E7-CDD7-4096-81DC-DB658487E0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6475" y="6039038"/>
            <a:ext cx="1800225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dirty="0"/>
              <a:t>中間処理施設</a:t>
            </a:r>
          </a:p>
        </p:txBody>
      </p:sp>
      <p:sp>
        <p:nvSpPr>
          <p:cNvPr id="2065" name="Line 43">
            <a:extLst>
              <a:ext uri="{FF2B5EF4-FFF2-40B4-BE49-F238E27FC236}">
                <a16:creationId xmlns:a16="http://schemas.microsoft.com/office/drawing/2014/main" id="{F0C62D8D-84BF-4071-96E2-82FAD081594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22350" y="3525838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66" name="Text Box 44">
            <a:extLst>
              <a:ext uri="{FF2B5EF4-FFF2-40B4-BE49-F238E27FC236}">
                <a16:creationId xmlns:a16="http://schemas.microsoft.com/office/drawing/2014/main" id="{2B970915-819D-4C3C-BA87-F255DF214B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350" y="3554413"/>
            <a:ext cx="115252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800">
                <a:solidFill>
                  <a:srgbClr val="FF0000"/>
                </a:solidFill>
              </a:rPr>
              <a:t>＜</a:t>
            </a:r>
            <a:r>
              <a:rPr lang="en-US" altLang="ja-JP" sz="800">
                <a:solidFill>
                  <a:srgbClr val="FF0000"/>
                </a:solidFill>
              </a:rPr>
              <a:t>FAX</a:t>
            </a:r>
            <a:r>
              <a:rPr lang="ja-JP" altLang="en-US" sz="800">
                <a:solidFill>
                  <a:srgbClr val="FF0000"/>
                </a:solidFill>
              </a:rPr>
              <a:t>・電子</a:t>
            </a:r>
            <a:r>
              <a:rPr lang="en-US" altLang="ja-JP" sz="800">
                <a:solidFill>
                  <a:srgbClr val="FF0000"/>
                </a:solidFill>
              </a:rPr>
              <a:t>DATA</a:t>
            </a:r>
            <a:r>
              <a:rPr lang="ja-JP" altLang="en-US" sz="800">
                <a:solidFill>
                  <a:srgbClr val="FF0000"/>
                </a:solidFill>
              </a:rPr>
              <a:t>＞</a:t>
            </a:r>
          </a:p>
        </p:txBody>
      </p:sp>
      <p:sp>
        <p:nvSpPr>
          <p:cNvPr id="2067" name="Text Box 46">
            <a:extLst>
              <a:ext uri="{FF2B5EF4-FFF2-40B4-BE49-F238E27FC236}">
                <a16:creationId xmlns:a16="http://schemas.microsoft.com/office/drawing/2014/main" id="{269484AB-4EBB-4DB9-874D-AC042F4785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2399" y="4184542"/>
            <a:ext cx="78062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800" dirty="0">
                <a:solidFill>
                  <a:srgbClr val="FF0000"/>
                </a:solidFill>
              </a:rPr>
              <a:t>＜</a:t>
            </a:r>
            <a:r>
              <a:rPr lang="en-US" altLang="ja-JP" sz="800" dirty="0">
                <a:solidFill>
                  <a:srgbClr val="FF0000"/>
                </a:solidFill>
              </a:rPr>
              <a:t>FAX</a:t>
            </a:r>
            <a:r>
              <a:rPr lang="ja-JP" altLang="en-US" sz="800" dirty="0">
                <a:solidFill>
                  <a:srgbClr val="FF0000"/>
                </a:solidFill>
              </a:rPr>
              <a:t>・</a:t>
            </a:r>
            <a:br>
              <a:rPr lang="ja-JP" altLang="en-US" sz="800" dirty="0">
                <a:solidFill>
                  <a:srgbClr val="FF0000"/>
                </a:solidFill>
              </a:rPr>
            </a:br>
            <a:r>
              <a:rPr lang="ja-JP" altLang="en-US" sz="800" dirty="0">
                <a:solidFill>
                  <a:srgbClr val="FF0000"/>
                </a:solidFill>
              </a:rPr>
              <a:t>電子</a:t>
            </a:r>
            <a:r>
              <a:rPr lang="en-US" altLang="ja-JP" sz="800" dirty="0">
                <a:solidFill>
                  <a:srgbClr val="FF0000"/>
                </a:solidFill>
              </a:rPr>
              <a:t>DATA</a:t>
            </a:r>
            <a:r>
              <a:rPr lang="ja-JP" altLang="en-US" sz="800" dirty="0">
                <a:solidFill>
                  <a:srgbClr val="FF0000"/>
                </a:solidFill>
              </a:rPr>
              <a:t>＞</a:t>
            </a:r>
          </a:p>
        </p:txBody>
      </p:sp>
      <p:sp>
        <p:nvSpPr>
          <p:cNvPr id="2068" name="Line 57">
            <a:extLst>
              <a:ext uri="{FF2B5EF4-FFF2-40B4-BE49-F238E27FC236}">
                <a16:creationId xmlns:a16="http://schemas.microsoft.com/office/drawing/2014/main" id="{49F30DDE-C7E1-4BD3-BC9F-4180A6B887E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09650" y="6232713"/>
            <a:ext cx="1266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71" name="Text Box 68">
            <a:extLst>
              <a:ext uri="{FF2B5EF4-FFF2-40B4-BE49-F238E27FC236}">
                <a16:creationId xmlns:a16="http://schemas.microsoft.com/office/drawing/2014/main" id="{89FE79BE-C489-4C14-BFAE-3D75D9D17E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4925" y="2860525"/>
            <a:ext cx="1152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800" dirty="0">
                <a:solidFill>
                  <a:srgbClr val="FF0000"/>
                </a:solidFill>
              </a:rPr>
              <a:t>＜</a:t>
            </a:r>
            <a:r>
              <a:rPr lang="en-US" altLang="ja-JP" sz="800" dirty="0">
                <a:solidFill>
                  <a:srgbClr val="FF0000"/>
                </a:solidFill>
              </a:rPr>
              <a:t>FAX</a:t>
            </a:r>
            <a:r>
              <a:rPr lang="ja-JP" altLang="en-US" sz="800" dirty="0">
                <a:solidFill>
                  <a:srgbClr val="FF0000"/>
                </a:solidFill>
              </a:rPr>
              <a:t>・電子</a:t>
            </a:r>
            <a:r>
              <a:rPr lang="en-US" altLang="ja-JP" sz="800" dirty="0">
                <a:solidFill>
                  <a:srgbClr val="FF0000"/>
                </a:solidFill>
              </a:rPr>
              <a:t>DATA</a:t>
            </a:r>
            <a:r>
              <a:rPr lang="ja-JP" altLang="en-US" sz="800" dirty="0">
                <a:solidFill>
                  <a:srgbClr val="FF0000"/>
                </a:solidFill>
              </a:rPr>
              <a:t>＞</a:t>
            </a:r>
          </a:p>
        </p:txBody>
      </p:sp>
      <p:sp>
        <p:nvSpPr>
          <p:cNvPr id="2073" name="Text Box 71">
            <a:extLst>
              <a:ext uri="{FF2B5EF4-FFF2-40B4-BE49-F238E27FC236}">
                <a16:creationId xmlns:a16="http://schemas.microsoft.com/office/drawing/2014/main" id="{388AB1B3-8629-457A-B258-06A14A4FE3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3488" y="5544932"/>
            <a:ext cx="1368425" cy="2143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800">
                <a:solidFill>
                  <a:srgbClr val="FF0000"/>
                </a:solidFill>
              </a:rPr>
              <a:t>＜</a:t>
            </a:r>
            <a:r>
              <a:rPr lang="en-US" altLang="ja-JP" sz="800">
                <a:solidFill>
                  <a:srgbClr val="FF0000"/>
                </a:solidFill>
              </a:rPr>
              <a:t>FAX</a:t>
            </a:r>
            <a:r>
              <a:rPr lang="ja-JP" altLang="en-US" sz="800">
                <a:solidFill>
                  <a:srgbClr val="FF0000"/>
                </a:solidFill>
              </a:rPr>
              <a:t>・電子</a:t>
            </a:r>
            <a:r>
              <a:rPr lang="en-US" altLang="ja-JP" sz="800">
                <a:solidFill>
                  <a:srgbClr val="FF0000"/>
                </a:solidFill>
              </a:rPr>
              <a:t>DATA</a:t>
            </a:r>
            <a:r>
              <a:rPr lang="ja-JP" altLang="en-US" sz="800">
                <a:solidFill>
                  <a:srgbClr val="FF0000"/>
                </a:solidFill>
              </a:rPr>
              <a:t>＞</a:t>
            </a:r>
          </a:p>
        </p:txBody>
      </p:sp>
      <p:sp>
        <p:nvSpPr>
          <p:cNvPr id="2074" name="Text Box 82">
            <a:extLst>
              <a:ext uri="{FF2B5EF4-FFF2-40B4-BE49-F238E27FC236}">
                <a16:creationId xmlns:a16="http://schemas.microsoft.com/office/drawing/2014/main" id="{0778F508-804D-47DB-8575-5D06DA50C1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488" y="772813"/>
            <a:ext cx="2185987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dirty="0"/>
              <a:t>●</a:t>
            </a:r>
            <a:r>
              <a:rPr lang="en-US" altLang="ja-JP" dirty="0">
                <a:solidFill>
                  <a:srgbClr val="FF0000"/>
                </a:solidFill>
              </a:rPr>
              <a:t>×(</a:t>
            </a:r>
            <a:r>
              <a:rPr lang="ja-JP" altLang="en-US" dirty="0">
                <a:solidFill>
                  <a:srgbClr val="FF0000"/>
                </a:solidFill>
              </a:rPr>
              <a:t>株</a:t>
            </a:r>
            <a:r>
              <a:rPr lang="en-US" altLang="ja-JP" dirty="0">
                <a:solidFill>
                  <a:srgbClr val="FF0000"/>
                </a:solidFill>
              </a:rPr>
              <a:t>)</a:t>
            </a:r>
            <a:r>
              <a:rPr lang="ja-JP" altLang="en-US" dirty="0">
                <a:solidFill>
                  <a:srgbClr val="FF0000"/>
                </a:solidFill>
              </a:rPr>
              <a:t>（申請者名）</a:t>
            </a:r>
          </a:p>
        </p:txBody>
      </p:sp>
      <p:sp>
        <p:nvSpPr>
          <p:cNvPr id="2076" name="Text Box 84">
            <a:extLst>
              <a:ext uri="{FF2B5EF4-FFF2-40B4-BE49-F238E27FC236}">
                <a16:creationId xmlns:a16="http://schemas.microsoft.com/office/drawing/2014/main" id="{7D9BE4F6-9EC4-478E-81DD-E5FAC7444E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600" y="2754313"/>
            <a:ext cx="87677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800" dirty="0"/>
              <a:t>＜収集手配＞</a:t>
            </a:r>
          </a:p>
        </p:txBody>
      </p:sp>
      <p:sp>
        <p:nvSpPr>
          <p:cNvPr id="2077" name="Text Box 85">
            <a:extLst>
              <a:ext uri="{FF2B5EF4-FFF2-40B4-BE49-F238E27FC236}">
                <a16:creationId xmlns:a16="http://schemas.microsoft.com/office/drawing/2014/main" id="{37BB3214-16E4-4C1E-9EC1-DF62774C47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599" y="3446463"/>
            <a:ext cx="84931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800" dirty="0"/>
              <a:t>＜保管確認＞</a:t>
            </a:r>
          </a:p>
        </p:txBody>
      </p:sp>
      <p:sp>
        <p:nvSpPr>
          <p:cNvPr id="2078" name="Text Box 86">
            <a:extLst>
              <a:ext uri="{FF2B5EF4-FFF2-40B4-BE49-F238E27FC236}">
                <a16:creationId xmlns:a16="http://schemas.microsoft.com/office/drawing/2014/main" id="{0518A868-D42E-48B4-88BA-5DC31985A1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350" y="4449763"/>
            <a:ext cx="8001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800"/>
              <a:t>＜運搬依頼＞</a:t>
            </a:r>
          </a:p>
        </p:txBody>
      </p:sp>
      <p:sp>
        <p:nvSpPr>
          <p:cNvPr id="2079" name="Text Box 95">
            <a:extLst>
              <a:ext uri="{FF2B5EF4-FFF2-40B4-BE49-F238E27FC236}">
                <a16:creationId xmlns:a16="http://schemas.microsoft.com/office/drawing/2014/main" id="{A234BC00-B5AF-4DF4-8287-801F1240E4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038" y="6096188"/>
            <a:ext cx="69762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800" dirty="0"/>
              <a:t>＜中間処理</a:t>
            </a:r>
            <a:endParaRPr lang="en-US" altLang="ja-JP" sz="800" dirty="0"/>
          </a:p>
          <a:p>
            <a:pPr eaLnBrk="1" hangingPunct="1"/>
            <a:r>
              <a:rPr lang="ja-JP" altLang="en-US" sz="800" dirty="0"/>
              <a:t>受付確認＞</a:t>
            </a:r>
          </a:p>
        </p:txBody>
      </p:sp>
      <p:sp>
        <p:nvSpPr>
          <p:cNvPr id="2080" name="Text Box 6">
            <a:extLst>
              <a:ext uri="{FF2B5EF4-FFF2-40B4-BE49-F238E27FC236}">
                <a16:creationId xmlns:a16="http://schemas.microsoft.com/office/drawing/2014/main" id="{08DB9E3D-D6AB-4831-81FE-4EE43031AB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8729" y="3337070"/>
            <a:ext cx="1348109" cy="36933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dirty="0"/>
              <a:t>回収拠点</a:t>
            </a:r>
          </a:p>
        </p:txBody>
      </p:sp>
      <p:sp>
        <p:nvSpPr>
          <p:cNvPr id="2081" name="Line 99">
            <a:extLst>
              <a:ext uri="{FF2B5EF4-FFF2-40B4-BE49-F238E27FC236}">
                <a16:creationId xmlns:a16="http://schemas.microsoft.com/office/drawing/2014/main" id="{DAA2686A-75C7-49DA-8D01-49805D90C93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17588" y="4567238"/>
            <a:ext cx="682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82" name="Text Box 100">
            <a:extLst>
              <a:ext uri="{FF2B5EF4-FFF2-40B4-BE49-F238E27FC236}">
                <a16:creationId xmlns:a16="http://schemas.microsoft.com/office/drawing/2014/main" id="{00D371D2-ED39-4001-A7C6-B0A3F10F0E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3625" y="4702175"/>
            <a:ext cx="2952750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800" dirty="0">
                <a:solidFill>
                  <a:srgbClr val="FF0000"/>
                </a:solidFill>
              </a:rPr>
              <a:t>④積替施設において一定量集まった段階で、●</a:t>
            </a:r>
            <a:r>
              <a:rPr lang="en-US" altLang="ja-JP" sz="800" dirty="0">
                <a:solidFill>
                  <a:srgbClr val="FF0000"/>
                </a:solidFill>
              </a:rPr>
              <a:t>×</a:t>
            </a:r>
            <a:r>
              <a:rPr lang="ja-JP" altLang="en-US" sz="800" dirty="0">
                <a:solidFill>
                  <a:srgbClr val="FF0000"/>
                </a:solidFill>
              </a:rPr>
              <a:t>（株）に連絡し、収集運搬業者の手配を依頼する。</a:t>
            </a:r>
          </a:p>
        </p:txBody>
      </p:sp>
      <p:sp>
        <p:nvSpPr>
          <p:cNvPr id="2083" name="Text Box 17">
            <a:extLst>
              <a:ext uri="{FF2B5EF4-FFF2-40B4-BE49-F238E27FC236}">
                <a16:creationId xmlns:a16="http://schemas.microsoft.com/office/drawing/2014/main" id="{267BA335-A2E7-4BDE-9735-D83C442943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0213" y="4305300"/>
            <a:ext cx="1800225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/>
              <a:t>積替施設</a:t>
            </a:r>
          </a:p>
        </p:txBody>
      </p:sp>
      <p:sp>
        <p:nvSpPr>
          <p:cNvPr id="2084" name="Text Box 102">
            <a:extLst>
              <a:ext uri="{FF2B5EF4-FFF2-40B4-BE49-F238E27FC236}">
                <a16:creationId xmlns:a16="http://schemas.microsoft.com/office/drawing/2014/main" id="{659675BC-C638-4498-8421-63D1ADF444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2688" y="7588007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/>
          </a:p>
        </p:txBody>
      </p:sp>
      <p:sp>
        <p:nvSpPr>
          <p:cNvPr id="2085" name="Text Box 105">
            <a:extLst>
              <a:ext uri="{FF2B5EF4-FFF2-40B4-BE49-F238E27FC236}">
                <a16:creationId xmlns:a16="http://schemas.microsoft.com/office/drawing/2014/main" id="{9DBF1187-D086-4DBD-80AE-F9006F92AB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1838" y="114300"/>
            <a:ext cx="8034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dirty="0"/>
              <a:t>別紙３</a:t>
            </a:r>
          </a:p>
        </p:txBody>
      </p:sp>
      <p:sp>
        <p:nvSpPr>
          <p:cNvPr id="2088" name="Text Box 100">
            <a:extLst>
              <a:ext uri="{FF2B5EF4-FFF2-40B4-BE49-F238E27FC236}">
                <a16:creationId xmlns:a16="http://schemas.microsoft.com/office/drawing/2014/main" id="{6F818BC5-18A9-4EE3-B1A7-AE84C78DE4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3625" y="6493063"/>
            <a:ext cx="1985962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800" dirty="0">
                <a:solidFill>
                  <a:srgbClr val="FF0000"/>
                </a:solidFill>
              </a:rPr>
              <a:t>⑦中間処理施設に入庫されたときは、中間処理施設担当者が自ら管理伝票にサインした上で、●</a:t>
            </a:r>
            <a:r>
              <a:rPr lang="en-US" altLang="ja-JP" sz="800" dirty="0">
                <a:solidFill>
                  <a:srgbClr val="FF0000"/>
                </a:solidFill>
              </a:rPr>
              <a:t>×</a:t>
            </a:r>
            <a:r>
              <a:rPr lang="ja-JP" altLang="en-US" sz="800" dirty="0">
                <a:solidFill>
                  <a:srgbClr val="FF0000"/>
                </a:solidFill>
              </a:rPr>
              <a:t>（株）に連絡する。</a:t>
            </a:r>
          </a:p>
        </p:txBody>
      </p:sp>
      <p:sp>
        <p:nvSpPr>
          <p:cNvPr id="2089" name="Text Box 82">
            <a:extLst>
              <a:ext uri="{FF2B5EF4-FFF2-40B4-BE49-F238E27FC236}">
                <a16:creationId xmlns:a16="http://schemas.microsoft.com/office/drawing/2014/main" id="{4E69415D-0BE5-448B-8A22-A7ABD948F2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2399" y="161925"/>
            <a:ext cx="411843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kumimoji="1" lang="ja-JP" altLang="en-US" sz="1800" dirty="0">
                <a:solidFill>
                  <a:schemeClr val="tx1"/>
                </a:solidFill>
              </a:rPr>
              <a:t>使用済プラスチック使用製品</a:t>
            </a:r>
            <a:r>
              <a:rPr lang="ja-JP" altLang="en-US" dirty="0"/>
              <a:t>の管理</a:t>
            </a:r>
            <a:r>
              <a:rPr lang="ja-JP" altLang="en-US" dirty="0" smtClean="0"/>
              <a:t>方法</a:t>
            </a:r>
            <a:endParaRPr lang="en-US" altLang="ja-JP" dirty="0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7E43D7F9-495E-43D0-9230-5FD63A534621}"/>
              </a:ext>
            </a:extLst>
          </p:cNvPr>
          <p:cNvCxnSpPr>
            <a:stCxn id="2065" idx="0"/>
          </p:cNvCxnSpPr>
          <p:nvPr/>
        </p:nvCxnSpPr>
        <p:spPr>
          <a:xfrm flipH="1">
            <a:off x="2301875" y="3525838"/>
            <a:ext cx="15875" cy="7794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2" name="AutoShape 12">
            <a:extLst>
              <a:ext uri="{FF2B5EF4-FFF2-40B4-BE49-F238E27FC236}">
                <a16:creationId xmlns:a16="http://schemas.microsoft.com/office/drawing/2014/main" id="{92B4EFD1-D2E5-4547-B60A-6832F107165A}"/>
              </a:ext>
            </a:extLst>
          </p:cNvPr>
          <p:cNvCxnSpPr>
            <a:cxnSpLocks noChangeShapeType="1"/>
            <a:stCxn id="2083" idx="3"/>
            <a:endCxn id="2063" idx="0"/>
          </p:cNvCxnSpPr>
          <p:nvPr/>
        </p:nvCxnSpPr>
        <p:spPr bwMode="auto">
          <a:xfrm>
            <a:off x="3500438" y="4493419"/>
            <a:ext cx="693738" cy="903876"/>
          </a:xfrm>
          <a:prstGeom prst="curvedConnector2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93" name="Line 16">
            <a:extLst>
              <a:ext uri="{FF2B5EF4-FFF2-40B4-BE49-F238E27FC236}">
                <a16:creationId xmlns:a16="http://schemas.microsoft.com/office/drawing/2014/main" id="{7E1E5BA3-0BE6-4C7D-884C-E65503A79AD8}"/>
              </a:ext>
            </a:extLst>
          </p:cNvPr>
          <p:cNvSpPr>
            <a:spLocks noChangeShapeType="1"/>
          </p:cNvSpPr>
          <p:nvPr/>
        </p:nvSpPr>
        <p:spPr bwMode="auto">
          <a:xfrm>
            <a:off x="1009650" y="5506832"/>
            <a:ext cx="22844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94" name="Text Box 23">
            <a:extLst>
              <a:ext uri="{FF2B5EF4-FFF2-40B4-BE49-F238E27FC236}">
                <a16:creationId xmlns:a16="http://schemas.microsoft.com/office/drawing/2014/main" id="{F72ADAFC-E59E-4FDF-8EBB-9BFA7B84F1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350" y="5070270"/>
            <a:ext cx="3054350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800" dirty="0">
                <a:solidFill>
                  <a:srgbClr val="FF0000"/>
                </a:solidFill>
              </a:rPr>
              <a:t>⑤配車手配（●</a:t>
            </a:r>
            <a:r>
              <a:rPr lang="en-US" altLang="ja-JP" sz="800" dirty="0">
                <a:solidFill>
                  <a:srgbClr val="FF0000"/>
                </a:solidFill>
              </a:rPr>
              <a:t>×(</a:t>
            </a:r>
            <a:r>
              <a:rPr lang="ja-JP" altLang="en-US" sz="800" dirty="0">
                <a:solidFill>
                  <a:srgbClr val="FF0000"/>
                </a:solidFill>
              </a:rPr>
              <a:t>株</a:t>
            </a:r>
            <a:r>
              <a:rPr lang="en-US" altLang="ja-JP" sz="800" dirty="0">
                <a:solidFill>
                  <a:srgbClr val="FF0000"/>
                </a:solidFill>
              </a:rPr>
              <a:t>)</a:t>
            </a:r>
            <a:r>
              <a:rPr lang="ja-JP" altLang="en-US" sz="800" dirty="0">
                <a:solidFill>
                  <a:srgbClr val="FF0000"/>
                </a:solidFill>
              </a:rPr>
              <a:t>→収集運搬業者）</a:t>
            </a:r>
            <a:br>
              <a:rPr lang="ja-JP" altLang="en-US" sz="800" dirty="0">
                <a:solidFill>
                  <a:srgbClr val="FF0000"/>
                </a:solidFill>
              </a:rPr>
            </a:br>
            <a:r>
              <a:rPr lang="ja-JP" altLang="en-US" sz="800" dirty="0">
                <a:solidFill>
                  <a:srgbClr val="FF0000"/>
                </a:solidFill>
              </a:rPr>
              <a:t>　積替施設からの依頼を委託先の収集運搬業者に転送し、配車。</a:t>
            </a:r>
          </a:p>
        </p:txBody>
      </p:sp>
      <p:sp>
        <p:nvSpPr>
          <p:cNvPr id="2095" name="Text Box 86">
            <a:extLst>
              <a:ext uri="{FF2B5EF4-FFF2-40B4-BE49-F238E27FC236}">
                <a16:creationId xmlns:a16="http://schemas.microsoft.com/office/drawing/2014/main" id="{E9B7FDE3-1DCF-4AFE-B9C7-D01E4B7C67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250" y="5397295"/>
            <a:ext cx="8001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800"/>
              <a:t>＜運搬手配＞</a:t>
            </a:r>
          </a:p>
        </p:txBody>
      </p:sp>
      <p:cxnSp>
        <p:nvCxnSpPr>
          <p:cNvPr id="2096" name="AutoShape 18">
            <a:extLst>
              <a:ext uri="{FF2B5EF4-FFF2-40B4-BE49-F238E27FC236}">
                <a16:creationId xmlns:a16="http://schemas.microsoft.com/office/drawing/2014/main" id="{D738E913-97B3-4C76-AA56-C7014F344CE7}"/>
              </a:ext>
            </a:extLst>
          </p:cNvPr>
          <p:cNvCxnSpPr>
            <a:cxnSpLocks noChangeShapeType="1"/>
            <a:stCxn id="2063" idx="2"/>
            <a:endCxn id="2064" idx="0"/>
          </p:cNvCxnSpPr>
          <p:nvPr/>
        </p:nvCxnSpPr>
        <p:spPr bwMode="auto">
          <a:xfrm rot="5400000">
            <a:off x="3549454" y="5394316"/>
            <a:ext cx="271856" cy="1017588"/>
          </a:xfrm>
          <a:prstGeom prst="curved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97" name="Text Box 20">
            <a:extLst>
              <a:ext uri="{FF2B5EF4-FFF2-40B4-BE49-F238E27FC236}">
                <a16:creationId xmlns:a16="http://schemas.microsoft.com/office/drawing/2014/main" id="{C0FCA2A1-B1D5-49FD-A7D5-A91A97AF24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6375" y="5903109"/>
            <a:ext cx="282543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800" dirty="0">
                <a:solidFill>
                  <a:srgbClr val="FF0000"/>
                </a:solidFill>
              </a:rPr>
              <a:t>⑥引渡し証明（収集運搬業者→処分施設）</a:t>
            </a:r>
            <a:br>
              <a:rPr lang="ja-JP" altLang="en-US" sz="800" dirty="0">
                <a:solidFill>
                  <a:srgbClr val="FF0000"/>
                </a:solidFill>
              </a:rPr>
            </a:br>
            <a:r>
              <a:rPr lang="ja-JP" altLang="en-US" sz="800" dirty="0">
                <a:solidFill>
                  <a:srgbClr val="FF0000"/>
                </a:solidFill>
              </a:rPr>
              <a:t>　　収集運搬業者は、運搬手配の内容を積替施設担当者と確認し、管理伝票と使用済</a:t>
            </a:r>
            <a:r>
              <a:rPr kumimoji="1" lang="ja-JP" altLang="en-US" sz="800" dirty="0">
                <a:solidFill>
                  <a:srgbClr val="FF0000"/>
                </a:solidFill>
              </a:rPr>
              <a:t>プラスチック使用製品</a:t>
            </a:r>
            <a:r>
              <a:rPr lang="ja-JP" altLang="en-US" sz="800" dirty="0">
                <a:solidFill>
                  <a:srgbClr val="FF0000"/>
                </a:solidFill>
              </a:rPr>
              <a:t>の引渡を積替施設から受けて、中間処理施設に運搬する。収集運搬業者は、自ら管理伝票にサインした上で、中間処理施設に引渡しを行う。</a:t>
            </a:r>
          </a:p>
        </p:txBody>
      </p:sp>
      <p:sp>
        <p:nvSpPr>
          <p:cNvPr id="2098" name="Text Box 71">
            <a:extLst>
              <a:ext uri="{FF2B5EF4-FFF2-40B4-BE49-F238E27FC236}">
                <a16:creationId xmlns:a16="http://schemas.microsoft.com/office/drawing/2014/main" id="{DCE68346-B165-4B14-B454-949E39B07B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5375" y="5988238"/>
            <a:ext cx="11525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800" dirty="0">
                <a:solidFill>
                  <a:srgbClr val="FF0000"/>
                </a:solidFill>
              </a:rPr>
              <a:t>＜</a:t>
            </a:r>
            <a:r>
              <a:rPr lang="en-US" altLang="ja-JP" sz="800" dirty="0">
                <a:solidFill>
                  <a:srgbClr val="FF0000"/>
                </a:solidFill>
              </a:rPr>
              <a:t>FAX</a:t>
            </a:r>
            <a:r>
              <a:rPr lang="ja-JP" altLang="en-US" sz="800" dirty="0">
                <a:solidFill>
                  <a:srgbClr val="FF0000"/>
                </a:solidFill>
              </a:rPr>
              <a:t>・電子</a:t>
            </a:r>
            <a:r>
              <a:rPr lang="en-US" altLang="ja-JP" sz="800" dirty="0">
                <a:solidFill>
                  <a:srgbClr val="FF0000"/>
                </a:solidFill>
              </a:rPr>
              <a:t>DATA</a:t>
            </a:r>
            <a:r>
              <a:rPr lang="ja-JP" altLang="en-US" sz="800" dirty="0">
                <a:solidFill>
                  <a:srgbClr val="FF0000"/>
                </a:solidFill>
              </a:rPr>
              <a:t>＞</a:t>
            </a:r>
          </a:p>
        </p:txBody>
      </p:sp>
      <p:sp>
        <p:nvSpPr>
          <p:cNvPr id="2099" name="Text Box 10">
            <a:extLst>
              <a:ext uri="{FF2B5EF4-FFF2-40B4-BE49-F238E27FC236}">
                <a16:creationId xmlns:a16="http://schemas.microsoft.com/office/drawing/2014/main" id="{551130DB-3CC1-4FB7-9254-6BA14904FC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7075" y="3778250"/>
            <a:ext cx="911225" cy="24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1000" b="1"/>
              <a:t>■</a:t>
            </a:r>
            <a:r>
              <a:rPr lang="ja-JP" altLang="en-US" sz="1000" b="1"/>
              <a:t>管理伝票　</a:t>
            </a:r>
          </a:p>
        </p:txBody>
      </p:sp>
      <p:sp>
        <p:nvSpPr>
          <p:cNvPr id="2100" name="Text Box 10">
            <a:extLst>
              <a:ext uri="{FF2B5EF4-FFF2-40B4-BE49-F238E27FC236}">
                <a16:creationId xmlns:a16="http://schemas.microsoft.com/office/drawing/2014/main" id="{4ABBF80D-9613-474E-BAEA-2A1CB9092B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1000" y="5744691"/>
            <a:ext cx="909637" cy="24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1000" b="1" dirty="0"/>
              <a:t>■</a:t>
            </a:r>
            <a:r>
              <a:rPr lang="ja-JP" altLang="en-US" sz="1000" b="1" dirty="0"/>
              <a:t>管理伝票　</a:t>
            </a:r>
          </a:p>
        </p:txBody>
      </p:sp>
      <p:sp>
        <p:nvSpPr>
          <p:cNvPr id="2101" name="Text Box 10">
            <a:extLst>
              <a:ext uri="{FF2B5EF4-FFF2-40B4-BE49-F238E27FC236}">
                <a16:creationId xmlns:a16="http://schemas.microsoft.com/office/drawing/2014/main" id="{47246287-D836-44E7-ACE5-D7BF4D6753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0463" y="6272401"/>
            <a:ext cx="911225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1000" b="1"/>
              <a:t>■</a:t>
            </a:r>
            <a:r>
              <a:rPr lang="ja-JP" altLang="en-US" sz="1000" b="1"/>
              <a:t>管理伝票　</a:t>
            </a:r>
          </a:p>
        </p:txBody>
      </p:sp>
      <p:sp>
        <p:nvSpPr>
          <p:cNvPr id="61" name="Text Box 32">
            <a:extLst>
              <a:ext uri="{FF2B5EF4-FFF2-40B4-BE49-F238E27FC236}">
                <a16:creationId xmlns:a16="http://schemas.microsoft.com/office/drawing/2014/main" id="{229876BA-BFC1-4712-AED2-1FD01C2334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9360" y="8026309"/>
            <a:ext cx="1800225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dirty="0"/>
              <a:t>処分施設</a:t>
            </a:r>
          </a:p>
        </p:txBody>
      </p:sp>
      <p:sp>
        <p:nvSpPr>
          <p:cNvPr id="62" name="Line 57">
            <a:extLst>
              <a:ext uri="{FF2B5EF4-FFF2-40B4-BE49-F238E27FC236}">
                <a16:creationId xmlns:a16="http://schemas.microsoft.com/office/drawing/2014/main" id="{97A28E28-363F-4C75-95B7-03C616FC9E4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031875" y="8245899"/>
            <a:ext cx="1427483" cy="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3" name="Text Box 95">
            <a:extLst>
              <a:ext uri="{FF2B5EF4-FFF2-40B4-BE49-F238E27FC236}">
                <a16:creationId xmlns:a16="http://schemas.microsoft.com/office/drawing/2014/main" id="{D115A17F-8851-4D08-8591-D6782DB06C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038" y="8077646"/>
            <a:ext cx="692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800"/>
              <a:t>＜処分受付</a:t>
            </a:r>
          </a:p>
          <a:p>
            <a:pPr eaLnBrk="1" hangingPunct="1"/>
            <a:r>
              <a:rPr lang="ja-JP" altLang="en-US" sz="800"/>
              <a:t>確認＞</a:t>
            </a:r>
          </a:p>
        </p:txBody>
      </p:sp>
      <p:sp>
        <p:nvSpPr>
          <p:cNvPr id="64" name="Text Box 100">
            <a:extLst>
              <a:ext uri="{FF2B5EF4-FFF2-40B4-BE49-F238E27FC236}">
                <a16:creationId xmlns:a16="http://schemas.microsoft.com/office/drawing/2014/main" id="{EA1D8544-CB43-4410-A5EE-3915811D54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5538" y="8405396"/>
            <a:ext cx="2663825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800" dirty="0">
                <a:solidFill>
                  <a:srgbClr val="FF0000"/>
                </a:solidFill>
              </a:rPr>
              <a:t>⑪処分施設に入庫されたときは、処分施設担当者が自ら管理伝票にサインした上で、●</a:t>
            </a:r>
            <a:r>
              <a:rPr lang="en-US" altLang="ja-JP" sz="800" dirty="0">
                <a:solidFill>
                  <a:srgbClr val="FF0000"/>
                </a:solidFill>
              </a:rPr>
              <a:t>×</a:t>
            </a:r>
            <a:r>
              <a:rPr lang="ja-JP" altLang="en-US" sz="800" dirty="0">
                <a:solidFill>
                  <a:srgbClr val="FF0000"/>
                </a:solidFill>
              </a:rPr>
              <a:t>（株）に連絡する。</a:t>
            </a:r>
          </a:p>
        </p:txBody>
      </p:sp>
      <p:cxnSp>
        <p:nvCxnSpPr>
          <p:cNvPr id="65" name="AutoShape 18">
            <a:extLst>
              <a:ext uri="{FF2B5EF4-FFF2-40B4-BE49-F238E27FC236}">
                <a16:creationId xmlns:a16="http://schemas.microsoft.com/office/drawing/2014/main" id="{DF03C857-508A-40DD-AE9E-776A4A13336E}"/>
              </a:ext>
            </a:extLst>
          </p:cNvPr>
          <p:cNvCxnSpPr>
            <a:cxnSpLocks noChangeShapeType="1"/>
            <a:stCxn id="2064" idx="2"/>
            <a:endCxn id="99" idx="0"/>
          </p:cNvCxnSpPr>
          <p:nvPr/>
        </p:nvCxnSpPr>
        <p:spPr bwMode="auto">
          <a:xfrm rot="16200000" flipH="1">
            <a:off x="3577963" y="6006995"/>
            <a:ext cx="726937" cy="1529686"/>
          </a:xfrm>
          <a:prstGeom prst="curved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6" name="Text Box 20">
            <a:extLst>
              <a:ext uri="{FF2B5EF4-FFF2-40B4-BE49-F238E27FC236}">
                <a16:creationId xmlns:a16="http://schemas.microsoft.com/office/drawing/2014/main" id="{DE7C9A0F-4532-4382-A702-7C69FCDA9A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1455" y="7786995"/>
            <a:ext cx="238577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800" dirty="0">
                <a:solidFill>
                  <a:srgbClr val="FF0000"/>
                </a:solidFill>
              </a:rPr>
              <a:t>⑩引渡し証明（収集運搬業者→処分施設）</a:t>
            </a:r>
            <a:br>
              <a:rPr lang="ja-JP" altLang="en-US" sz="800" dirty="0">
                <a:solidFill>
                  <a:srgbClr val="FF0000"/>
                </a:solidFill>
              </a:rPr>
            </a:br>
            <a:r>
              <a:rPr lang="ja-JP" altLang="en-US" sz="800" dirty="0">
                <a:solidFill>
                  <a:srgbClr val="FF0000"/>
                </a:solidFill>
              </a:rPr>
              <a:t>　　収集運搬業者は、運搬手配の内容を中間処理施設担当者と確認し、管理伝票と使用済</a:t>
            </a:r>
            <a:r>
              <a:rPr kumimoji="1" lang="ja-JP" altLang="en-US" sz="800" dirty="0">
                <a:solidFill>
                  <a:srgbClr val="FF0000"/>
                </a:solidFill>
              </a:rPr>
              <a:t>プラスチック使用製品</a:t>
            </a:r>
            <a:r>
              <a:rPr lang="ja-JP" altLang="en-US" sz="800" dirty="0">
                <a:solidFill>
                  <a:srgbClr val="FF0000"/>
                </a:solidFill>
              </a:rPr>
              <a:t>の引渡を積替施設から受けて、処分施設に運搬する。収集運搬業者は、自ら管理伝票にサインした上で、処分施設に引渡しを行う。</a:t>
            </a:r>
          </a:p>
        </p:txBody>
      </p:sp>
      <p:sp>
        <p:nvSpPr>
          <p:cNvPr id="67" name="Text Box 71">
            <a:extLst>
              <a:ext uri="{FF2B5EF4-FFF2-40B4-BE49-F238E27FC236}">
                <a16:creationId xmlns:a16="http://schemas.microsoft.com/office/drawing/2014/main" id="{C8059961-88DB-49C0-91D8-C85F9DEFAA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5375" y="8004375"/>
            <a:ext cx="115252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800" dirty="0"/>
              <a:t>＜</a:t>
            </a:r>
            <a:r>
              <a:rPr lang="en-US" altLang="ja-JP" sz="800" dirty="0"/>
              <a:t>FAX</a:t>
            </a:r>
            <a:r>
              <a:rPr lang="ja-JP" altLang="en-US" sz="800" dirty="0"/>
              <a:t>・電子</a:t>
            </a:r>
            <a:r>
              <a:rPr lang="en-US" altLang="ja-JP" sz="800" dirty="0"/>
              <a:t>DATA</a:t>
            </a:r>
            <a:r>
              <a:rPr lang="ja-JP" altLang="en-US" sz="800" dirty="0"/>
              <a:t>＞</a:t>
            </a:r>
          </a:p>
        </p:txBody>
      </p:sp>
      <p:sp>
        <p:nvSpPr>
          <p:cNvPr id="68" name="Text Box 10">
            <a:extLst>
              <a:ext uri="{FF2B5EF4-FFF2-40B4-BE49-F238E27FC236}">
                <a16:creationId xmlns:a16="http://schemas.microsoft.com/office/drawing/2014/main" id="{172F6C5D-0BCD-4297-AB2A-680459B198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4704" y="7601060"/>
            <a:ext cx="909637" cy="24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1000" b="1" dirty="0"/>
              <a:t>■</a:t>
            </a:r>
            <a:r>
              <a:rPr lang="ja-JP" altLang="en-US" sz="1000" b="1" dirty="0"/>
              <a:t>管理伝票　</a:t>
            </a:r>
          </a:p>
        </p:txBody>
      </p:sp>
      <p:sp>
        <p:nvSpPr>
          <p:cNvPr id="69" name="Text Box 10">
            <a:extLst>
              <a:ext uri="{FF2B5EF4-FFF2-40B4-BE49-F238E27FC236}">
                <a16:creationId xmlns:a16="http://schemas.microsoft.com/office/drawing/2014/main" id="{6C7C4C5E-B60A-4508-86C6-72AECDE0F6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0463" y="8253859"/>
            <a:ext cx="911225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1000" b="1"/>
              <a:t>■</a:t>
            </a:r>
            <a:r>
              <a:rPr lang="ja-JP" altLang="en-US" sz="1000" b="1"/>
              <a:t>管理伝票　</a:t>
            </a:r>
          </a:p>
        </p:txBody>
      </p:sp>
      <p:sp>
        <p:nvSpPr>
          <p:cNvPr id="99" name="Text Box 31">
            <a:extLst>
              <a:ext uri="{FF2B5EF4-FFF2-40B4-BE49-F238E27FC236}">
                <a16:creationId xmlns:a16="http://schemas.microsoft.com/office/drawing/2014/main" id="{2EB195E4-9790-4633-869E-8A141A938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6161" y="7135307"/>
            <a:ext cx="1800225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dirty="0"/>
              <a:t>収集運搬業者</a:t>
            </a:r>
          </a:p>
        </p:txBody>
      </p:sp>
      <p:cxnSp>
        <p:nvCxnSpPr>
          <p:cNvPr id="101" name="AutoShape 18">
            <a:extLst>
              <a:ext uri="{FF2B5EF4-FFF2-40B4-BE49-F238E27FC236}">
                <a16:creationId xmlns:a16="http://schemas.microsoft.com/office/drawing/2014/main" id="{4AA56232-DF7F-4488-96DF-800FCE9FCFDA}"/>
              </a:ext>
            </a:extLst>
          </p:cNvPr>
          <p:cNvCxnSpPr>
            <a:cxnSpLocks noChangeShapeType="1"/>
            <a:stCxn id="99" idx="2"/>
            <a:endCxn id="61" idx="0"/>
          </p:cNvCxnSpPr>
          <p:nvPr/>
        </p:nvCxnSpPr>
        <p:spPr bwMode="auto">
          <a:xfrm rot="5400000">
            <a:off x="3772317" y="7092351"/>
            <a:ext cx="521115" cy="1346801"/>
          </a:xfrm>
          <a:prstGeom prst="curved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5" name="Text Box 71">
            <a:extLst>
              <a:ext uri="{FF2B5EF4-FFF2-40B4-BE49-F238E27FC236}">
                <a16:creationId xmlns:a16="http://schemas.microsoft.com/office/drawing/2014/main" id="{0CD343B3-CC59-499C-89D1-CAA5961D9E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3488" y="7340160"/>
            <a:ext cx="1368425" cy="2143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800">
                <a:solidFill>
                  <a:srgbClr val="FF0000"/>
                </a:solidFill>
              </a:rPr>
              <a:t>＜</a:t>
            </a:r>
            <a:r>
              <a:rPr lang="en-US" altLang="ja-JP" sz="800">
                <a:solidFill>
                  <a:srgbClr val="FF0000"/>
                </a:solidFill>
              </a:rPr>
              <a:t>FAX</a:t>
            </a:r>
            <a:r>
              <a:rPr lang="ja-JP" altLang="en-US" sz="800">
                <a:solidFill>
                  <a:srgbClr val="FF0000"/>
                </a:solidFill>
              </a:rPr>
              <a:t>・電子</a:t>
            </a:r>
            <a:r>
              <a:rPr lang="en-US" altLang="ja-JP" sz="800">
                <a:solidFill>
                  <a:srgbClr val="FF0000"/>
                </a:solidFill>
              </a:rPr>
              <a:t>DATA</a:t>
            </a:r>
            <a:r>
              <a:rPr lang="ja-JP" altLang="en-US" sz="800">
                <a:solidFill>
                  <a:srgbClr val="FF0000"/>
                </a:solidFill>
              </a:rPr>
              <a:t>＞</a:t>
            </a:r>
          </a:p>
        </p:txBody>
      </p:sp>
      <p:sp>
        <p:nvSpPr>
          <p:cNvPr id="106" name="Line 16">
            <a:extLst>
              <a:ext uri="{FF2B5EF4-FFF2-40B4-BE49-F238E27FC236}">
                <a16:creationId xmlns:a16="http://schemas.microsoft.com/office/drawing/2014/main" id="{EBD906C0-777F-4B64-9B07-4EFAB5E209B3}"/>
              </a:ext>
            </a:extLst>
          </p:cNvPr>
          <p:cNvSpPr>
            <a:spLocks noChangeShapeType="1"/>
          </p:cNvSpPr>
          <p:nvPr/>
        </p:nvSpPr>
        <p:spPr bwMode="auto">
          <a:xfrm>
            <a:off x="1009650" y="7350299"/>
            <a:ext cx="281907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7" name="Text Box 86">
            <a:extLst>
              <a:ext uri="{FF2B5EF4-FFF2-40B4-BE49-F238E27FC236}">
                <a16:creationId xmlns:a16="http://schemas.microsoft.com/office/drawing/2014/main" id="{A1DB674C-26A8-467D-8370-49570FCAF0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250" y="7135307"/>
            <a:ext cx="8001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800"/>
              <a:t>＜運搬手配＞</a:t>
            </a:r>
          </a:p>
        </p:txBody>
      </p:sp>
      <p:sp>
        <p:nvSpPr>
          <p:cNvPr id="110" name="Text Box 23">
            <a:extLst>
              <a:ext uri="{FF2B5EF4-FFF2-40B4-BE49-F238E27FC236}">
                <a16:creationId xmlns:a16="http://schemas.microsoft.com/office/drawing/2014/main" id="{5102D265-2EB2-460F-B7A0-DBC67EE592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350" y="7512045"/>
            <a:ext cx="24066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800" dirty="0">
                <a:solidFill>
                  <a:srgbClr val="FF0000"/>
                </a:solidFill>
              </a:rPr>
              <a:t>⑨配車手配（●</a:t>
            </a:r>
            <a:r>
              <a:rPr lang="en-US" altLang="ja-JP" sz="800" dirty="0">
                <a:solidFill>
                  <a:srgbClr val="FF0000"/>
                </a:solidFill>
              </a:rPr>
              <a:t>×(</a:t>
            </a:r>
            <a:r>
              <a:rPr lang="ja-JP" altLang="en-US" sz="800" dirty="0">
                <a:solidFill>
                  <a:srgbClr val="FF0000"/>
                </a:solidFill>
              </a:rPr>
              <a:t>株</a:t>
            </a:r>
            <a:r>
              <a:rPr lang="en-US" altLang="ja-JP" sz="800" dirty="0">
                <a:solidFill>
                  <a:srgbClr val="FF0000"/>
                </a:solidFill>
              </a:rPr>
              <a:t>)</a:t>
            </a:r>
            <a:r>
              <a:rPr lang="ja-JP" altLang="en-US" sz="800" dirty="0">
                <a:solidFill>
                  <a:srgbClr val="FF0000"/>
                </a:solidFill>
              </a:rPr>
              <a:t>→収集運搬業者）</a:t>
            </a:r>
            <a:br>
              <a:rPr lang="ja-JP" altLang="en-US" sz="800" dirty="0">
                <a:solidFill>
                  <a:srgbClr val="FF0000"/>
                </a:solidFill>
              </a:rPr>
            </a:br>
            <a:r>
              <a:rPr lang="ja-JP" altLang="en-US" sz="800" dirty="0">
                <a:solidFill>
                  <a:srgbClr val="FF0000"/>
                </a:solidFill>
              </a:rPr>
              <a:t>　中間処理施設からの依頼を委託先の収集運搬業者に転送し、配車。</a:t>
            </a:r>
          </a:p>
        </p:txBody>
      </p:sp>
      <p:sp>
        <p:nvSpPr>
          <p:cNvPr id="70" name="Text Box 100">
            <a:extLst>
              <a:ext uri="{FF2B5EF4-FFF2-40B4-BE49-F238E27FC236}">
                <a16:creationId xmlns:a16="http://schemas.microsoft.com/office/drawing/2014/main" id="{C7764982-C4F1-4365-A82D-D4B86EA2B9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7177" y="6654692"/>
            <a:ext cx="2663825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800" dirty="0">
                <a:solidFill>
                  <a:srgbClr val="FF0000"/>
                </a:solidFill>
              </a:rPr>
              <a:t>⑦</a:t>
            </a:r>
            <a:r>
              <a:rPr lang="en-US" altLang="ja-JP" sz="800" dirty="0">
                <a:solidFill>
                  <a:srgbClr val="FF0000"/>
                </a:solidFill>
              </a:rPr>
              <a:t>’ </a:t>
            </a:r>
            <a:r>
              <a:rPr lang="ja-JP" altLang="en-US" sz="800" dirty="0">
                <a:solidFill>
                  <a:srgbClr val="FF0000"/>
                </a:solidFill>
              </a:rPr>
              <a:t>中間処理が完了したときは、処分施設担当者が自ら管理伝票にサインした上で、●</a:t>
            </a:r>
            <a:r>
              <a:rPr lang="en-US" altLang="ja-JP" sz="800" dirty="0">
                <a:solidFill>
                  <a:srgbClr val="FF0000"/>
                </a:solidFill>
              </a:rPr>
              <a:t>×</a:t>
            </a:r>
            <a:r>
              <a:rPr lang="ja-JP" altLang="en-US" sz="800" dirty="0">
                <a:solidFill>
                  <a:srgbClr val="FF0000"/>
                </a:solidFill>
              </a:rPr>
              <a:t>（株）に連絡する。</a:t>
            </a:r>
          </a:p>
        </p:txBody>
      </p:sp>
      <p:sp>
        <p:nvSpPr>
          <p:cNvPr id="71" name="Text Box 100">
            <a:extLst>
              <a:ext uri="{FF2B5EF4-FFF2-40B4-BE49-F238E27FC236}">
                <a16:creationId xmlns:a16="http://schemas.microsoft.com/office/drawing/2014/main" id="{A09D346B-CAB8-4156-B819-6887F04D5C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5537" y="8567838"/>
            <a:ext cx="2663825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800" dirty="0">
                <a:solidFill>
                  <a:srgbClr val="FF0000"/>
                </a:solidFill>
              </a:rPr>
              <a:t>⑫処分が完了したときは、処分施設担当者が自ら管理伝票にサインした上で、●</a:t>
            </a:r>
            <a:r>
              <a:rPr lang="en-US" altLang="ja-JP" sz="800" dirty="0">
                <a:solidFill>
                  <a:srgbClr val="FF0000"/>
                </a:solidFill>
              </a:rPr>
              <a:t>×</a:t>
            </a:r>
            <a:r>
              <a:rPr lang="ja-JP" altLang="en-US" sz="800" dirty="0">
                <a:solidFill>
                  <a:srgbClr val="FF0000"/>
                </a:solidFill>
              </a:rPr>
              <a:t>（株）に連絡する。</a:t>
            </a:r>
          </a:p>
        </p:txBody>
      </p:sp>
    </p:spTree>
    <p:extLst>
      <p:ext uri="{BB962C8B-B14F-4D97-AF65-F5344CB8AC3E}">
        <p14:creationId xmlns:p14="http://schemas.microsoft.com/office/powerpoint/2010/main" val="427515194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418</Words>
  <Application>Microsoft Office PowerPoint</Application>
  <PresentationFormat>A4 210 x 297 mm</PresentationFormat>
  <Paragraphs>46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標準デザイン</vt:lpstr>
      <vt:lpstr>think-cell スライド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2013-03-07T01:36:44Z</dcterms:created>
  <dcterms:modified xsi:type="dcterms:W3CDTF">2022-03-31T08:35:38Z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Enabled">
    <vt:lpwstr>true</vt:lpwstr>
  </property>
  <property fmtid="{D5CDD505-2E9C-101B-9397-08002B2CF9AE}" pid="3" name="MSIP_Label_ea60d57e-af5b-4752-ac57-3e4f28ca11dc_SetDate">
    <vt:lpwstr>2021-12-14T23:40:05Z</vt:lpwstr>
  </property>
  <property fmtid="{D5CDD505-2E9C-101B-9397-08002B2CF9AE}" pid="4" name="MSIP_Label_ea60d57e-af5b-4752-ac57-3e4f28ca11dc_Method">
    <vt:lpwstr>Standard</vt:lpwstr>
  </property>
  <property fmtid="{D5CDD505-2E9C-101B-9397-08002B2CF9AE}" pid="5" name="MSIP_Label_ea60d57e-af5b-4752-ac57-3e4f28ca11dc_Name">
    <vt:lpwstr>ea60d57e-af5b-4752-ac57-3e4f28ca11dc</vt:lpwstr>
  </property>
  <property fmtid="{D5CDD505-2E9C-101B-9397-08002B2CF9AE}" pid="6" name="MSIP_Label_ea60d57e-af5b-4752-ac57-3e4f28ca11dc_SiteId">
    <vt:lpwstr>36da45f1-dd2c-4d1f-af13-5abe46b99921</vt:lpwstr>
  </property>
  <property fmtid="{D5CDD505-2E9C-101B-9397-08002B2CF9AE}" pid="7" name="MSIP_Label_ea60d57e-af5b-4752-ac57-3e4f28ca11dc_ActionId">
    <vt:lpwstr>2b6ecbcc-5480-4452-a75e-3667e2c021c6</vt:lpwstr>
  </property>
  <property fmtid="{D5CDD505-2E9C-101B-9397-08002B2CF9AE}" pid="8" name="MSIP_Label_ea60d57e-af5b-4752-ac57-3e4f28ca11dc_ContentBits">
    <vt:lpwstr>0</vt:lpwstr>
  </property>
</Properties>
</file>